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1"/>
  </p:notesMasterIdLst>
  <p:sldIdLst>
    <p:sldId id="256" r:id="rId2"/>
    <p:sldId id="258" r:id="rId3"/>
    <p:sldId id="259" r:id="rId4"/>
    <p:sldId id="261" r:id="rId5"/>
    <p:sldId id="268" r:id="rId6"/>
    <p:sldId id="269" r:id="rId7"/>
    <p:sldId id="262" r:id="rId8"/>
    <p:sldId id="263" r:id="rId9"/>
    <p:sldId id="271" r:id="rId10"/>
    <p:sldId id="272" r:id="rId11"/>
    <p:sldId id="277" r:id="rId12"/>
    <p:sldId id="273" r:id="rId13"/>
    <p:sldId id="274" r:id="rId14"/>
    <p:sldId id="275" r:id="rId15"/>
    <p:sldId id="276" r:id="rId16"/>
    <p:sldId id="264" r:id="rId17"/>
    <p:sldId id="265" r:id="rId18"/>
    <p:sldId id="266" r:id="rId19"/>
    <p:sldId id="25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FE8C65-664F-438C-9099-1945F6021A27}" v="13" dt="2024-02-02T20:55:32.9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8" autoAdjust="0"/>
    <p:restoredTop sz="94660"/>
  </p:normalViewPr>
  <p:slideViewPr>
    <p:cSldViewPr>
      <p:cViewPr varScale="1">
        <p:scale>
          <a:sx n="104" d="100"/>
          <a:sy n="104" d="100"/>
        </p:scale>
        <p:origin x="1128" y="10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liszuk, Stephen C" userId="d20c652e-333e-414e-a572-15ff6c12a276" providerId="ADAL" clId="{05FE8C65-664F-438C-9099-1945F6021A27}"/>
    <pc:docChg chg="custSel modSld">
      <pc:chgData name="Poliszuk, Stephen C" userId="d20c652e-333e-414e-a572-15ff6c12a276" providerId="ADAL" clId="{05FE8C65-664F-438C-9099-1945F6021A27}" dt="2024-02-02T20:55:32.987" v="12" actId="1076"/>
      <pc:docMkLst>
        <pc:docMk/>
      </pc:docMkLst>
      <pc:sldChg chg="delSp mod">
        <pc:chgData name="Poliszuk, Stephen C" userId="d20c652e-333e-414e-a572-15ff6c12a276" providerId="ADAL" clId="{05FE8C65-664F-438C-9099-1945F6021A27}" dt="2024-02-02T20:47:40.381" v="0" actId="478"/>
        <pc:sldMkLst>
          <pc:docMk/>
          <pc:sldMk cId="3738598477" sldId="257"/>
        </pc:sldMkLst>
        <pc:spChg chg="del">
          <ac:chgData name="Poliszuk, Stephen C" userId="d20c652e-333e-414e-a572-15ff6c12a276" providerId="ADAL" clId="{05FE8C65-664F-438C-9099-1945F6021A27}" dt="2024-02-02T20:47:40.381" v="0" actId="478"/>
          <ac:spMkLst>
            <pc:docMk/>
            <pc:sldMk cId="3738598477" sldId="257"/>
            <ac:spMk id="3" creationId="{00000000-0000-0000-0000-000000000000}"/>
          </ac:spMkLst>
        </pc:spChg>
      </pc:sldChg>
      <pc:sldChg chg="addSp delSp modSp mod">
        <pc:chgData name="Poliszuk, Stephen C" userId="d20c652e-333e-414e-a572-15ff6c12a276" providerId="ADAL" clId="{05FE8C65-664F-438C-9099-1945F6021A27}" dt="2024-02-02T20:50:45.637" v="8" actId="1036"/>
        <pc:sldMkLst>
          <pc:docMk/>
          <pc:sldMk cId="938255499" sldId="276"/>
        </pc:sldMkLst>
        <pc:picChg chg="del">
          <ac:chgData name="Poliszuk, Stephen C" userId="d20c652e-333e-414e-a572-15ff6c12a276" providerId="ADAL" clId="{05FE8C65-664F-438C-9099-1945F6021A27}" dt="2024-02-02T20:49:26.473" v="1" actId="478"/>
          <ac:picMkLst>
            <pc:docMk/>
            <pc:sldMk cId="938255499" sldId="276"/>
            <ac:picMk id="3" creationId="{F794C930-DF41-4279-B886-E400BA5D8CD9}"/>
          </ac:picMkLst>
        </pc:picChg>
        <pc:picChg chg="add mod">
          <ac:chgData name="Poliszuk, Stephen C" userId="d20c652e-333e-414e-a572-15ff6c12a276" providerId="ADAL" clId="{05FE8C65-664F-438C-9099-1945F6021A27}" dt="2024-02-02T20:50:45.637" v="8" actId="1036"/>
          <ac:picMkLst>
            <pc:docMk/>
            <pc:sldMk cId="938255499" sldId="276"/>
            <ac:picMk id="1026" creationId="{0AC651E6-E061-7CBD-49DC-BE65D4CA2709}"/>
          </ac:picMkLst>
        </pc:picChg>
      </pc:sldChg>
      <pc:sldChg chg="addSp delSp modSp">
        <pc:chgData name="Poliszuk, Stephen C" userId="d20c652e-333e-414e-a572-15ff6c12a276" providerId="ADAL" clId="{05FE8C65-664F-438C-9099-1945F6021A27}" dt="2024-02-02T20:55:32.987" v="12" actId="1076"/>
        <pc:sldMkLst>
          <pc:docMk/>
          <pc:sldMk cId="2560027942" sldId="277"/>
        </pc:sldMkLst>
        <pc:picChg chg="add mod">
          <ac:chgData name="Poliszuk, Stephen C" userId="d20c652e-333e-414e-a572-15ff6c12a276" providerId="ADAL" clId="{05FE8C65-664F-438C-9099-1945F6021A27}" dt="2024-02-02T20:55:32.987" v="12" actId="1076"/>
          <ac:picMkLst>
            <pc:docMk/>
            <pc:sldMk cId="2560027942" sldId="277"/>
            <ac:picMk id="2050" creationId="{2CE88459-DC2B-BB09-05C3-3B9470C90E54}"/>
          </ac:picMkLst>
        </pc:picChg>
        <pc:picChg chg="del">
          <ac:chgData name="Poliszuk, Stephen C" userId="d20c652e-333e-414e-a572-15ff6c12a276" providerId="ADAL" clId="{05FE8C65-664F-438C-9099-1945F6021A27}" dt="2024-02-02T20:54:52.229" v="9" actId="478"/>
          <ac:picMkLst>
            <pc:docMk/>
            <pc:sldMk cId="2560027942" sldId="277"/>
            <ac:picMk id="4098" creationId="{3EC40ABB-7F87-410C-8C74-34BFB13B46D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1F2263-661F-442A-BCB6-697537D17819}" type="datetimeFigureOut">
              <a:rPr lang="en-US" smtClean="0"/>
              <a:t>2/2/2024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F50C46-E035-495F-86E4-6BFF7A0042B5}" type="slidenum">
              <a:rPr lang="en-US" smtClean="0"/>
              <a:t>‹#›</a:t>
            </a:fld>
            <a:endParaRPr lang="en-US"/>
          </a:p>
        </p:txBody>
      </p:sp>
    </p:spTree>
    <p:extLst>
      <p:ext uri="{BB962C8B-B14F-4D97-AF65-F5344CB8AC3E}">
        <p14:creationId xmlns:p14="http://schemas.microsoft.com/office/powerpoint/2010/main" val="2920149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F50C46-E035-495F-86E4-6BFF7A0042B5}" type="slidenum">
              <a:rPr lang="en-US" smtClean="0"/>
              <a:t>1</a:t>
            </a:fld>
            <a:endParaRPr lang="en-US"/>
          </a:p>
        </p:txBody>
      </p:sp>
    </p:spTree>
    <p:extLst>
      <p:ext uri="{BB962C8B-B14F-4D97-AF65-F5344CB8AC3E}">
        <p14:creationId xmlns:p14="http://schemas.microsoft.com/office/powerpoint/2010/main" val="109770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14"/>
          <p:cNvSpPr>
            <a:spLocks noGrp="1"/>
          </p:cNvSpPr>
          <p:nvPr>
            <p:ph type="dt" sz="half" idx="10"/>
          </p:nvPr>
        </p:nvSpPr>
        <p:spPr/>
        <p:txBody>
          <a:bodyPr/>
          <a:lstStyle/>
          <a:p>
            <a:fld id="{1D8BD707-D9CF-40AE-B4C6-C98DA3205C09}" type="datetimeFigureOut">
              <a:rPr lang="en-US" smtClean="0"/>
              <a:pPr/>
              <a:t>2/2/2024</a:t>
            </a:fld>
            <a:endParaRPr lang="en-US"/>
          </a:p>
        </p:txBody>
      </p:sp>
      <p:sp>
        <p:nvSpPr>
          <p:cNvPr id="16" name="Slide Number Placeholder 15"/>
          <p:cNvSpPr>
            <a:spLocks noGrp="1"/>
          </p:cNvSpPr>
          <p:nvPr>
            <p:ph type="sldNum" sz="quarter" idx="11"/>
          </p:nvPr>
        </p:nvSpPr>
        <p:spPr/>
        <p:txBody>
          <a:bodyPr/>
          <a:lstStyle/>
          <a:p>
            <a:fld id="{B6F15528-21DE-4FAA-801E-634DDDAF4B2B}"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14" name="Date Placeholder 13"/>
          <p:cNvSpPr>
            <a:spLocks noGrp="1"/>
          </p:cNvSpPr>
          <p:nvPr>
            <p:ph type="dt" sz="half" idx="10"/>
          </p:nvPr>
        </p:nvSpPr>
        <p:spPr/>
        <p:txBody>
          <a:bodyPr/>
          <a:lstStyle/>
          <a:p>
            <a:fld id="{1D8BD707-D9CF-40AE-B4C6-C98DA3205C09}" type="datetimeFigureOut">
              <a:rPr lang="en-US" smtClean="0"/>
              <a:pPr/>
              <a:t>2/2/2024</a:t>
            </a:fld>
            <a:endParaRPr lang="en-US"/>
          </a:p>
        </p:txBody>
      </p:sp>
      <p:sp>
        <p:nvSpPr>
          <p:cNvPr id="15" name="Slide Number Placeholder 14"/>
          <p:cNvSpPr>
            <a:spLocks noGrp="1"/>
          </p:cNvSpPr>
          <p:nvPr>
            <p:ph type="sldNum" sz="quarter" idx="11"/>
          </p:nvPr>
        </p:nvSpPr>
        <p:spPr/>
        <p:txBody>
          <a:bodyPr/>
          <a:lstStyle/>
          <a:p>
            <a:fld id="{B6F15528-21DE-4FAA-801E-634DDDAF4B2B}" type="slidenum">
              <a:rPr lang="en-US" smtClean="0"/>
              <a:pPr/>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Date Placeholder 11"/>
          <p:cNvSpPr>
            <a:spLocks noGrp="1"/>
          </p:cNvSpPr>
          <p:nvPr>
            <p:ph type="dt" sz="half" idx="10"/>
          </p:nvPr>
        </p:nvSpPr>
        <p:spPr/>
        <p:txBody>
          <a:bodyPr/>
          <a:lstStyle/>
          <a:p>
            <a:fld id="{1D8BD707-D9CF-40AE-B4C6-C98DA3205C09}" type="datetimeFigureOut">
              <a:rPr lang="en-US" smtClean="0"/>
              <a:pPr/>
              <a:t>2/2/2024</a:t>
            </a:fld>
            <a:endParaRPr lang="en-US"/>
          </a:p>
        </p:txBody>
      </p:sp>
      <p:sp>
        <p:nvSpPr>
          <p:cNvPr id="13" name="Slide Number Placeholder 12"/>
          <p:cNvSpPr>
            <a:spLocks noGrp="1"/>
          </p:cNvSpPr>
          <p:nvPr>
            <p:ph type="sldNum" sz="quarter" idx="11"/>
          </p:nvPr>
        </p:nvSpPr>
        <p:spPr/>
        <p:txBody>
          <a:body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1D8BD707-D9CF-40AE-B4C6-C98DA3205C09}" type="datetimeFigureOut">
              <a:rPr lang="en-US" smtClean="0"/>
              <a:pPr/>
              <a:t>2/2/2024</a:t>
            </a:fld>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2" name="Title 11"/>
          <p:cNvSpPr>
            <a:spLocks noGrp="1"/>
          </p:cNvSpPr>
          <p:nvPr>
            <p:ph type="title"/>
          </p:nvPr>
        </p:nvSpPr>
        <p:spPr/>
        <p:txBody>
          <a:bodyPr/>
          <a:lstStyle/>
          <a:p>
            <a:r>
              <a:rPr lang="en-US"/>
              <a:t>Click to edit Master title style</a:t>
            </a:r>
            <a:endParaRPr lang="en-US" dirty="0"/>
          </a:p>
        </p:txBody>
      </p:sp>
      <p:sp>
        <p:nvSpPr>
          <p:cNvPr id="14" name="Date Placeholder 13"/>
          <p:cNvSpPr>
            <a:spLocks noGrp="1"/>
          </p:cNvSpPr>
          <p:nvPr>
            <p:ph type="dt" sz="half" idx="10"/>
          </p:nvPr>
        </p:nvSpPr>
        <p:spPr/>
        <p:txBody>
          <a:bodyPr/>
          <a:lstStyle/>
          <a:p>
            <a:fld id="{1D8BD707-D9CF-40AE-B4C6-C98DA3205C09}" type="datetimeFigureOut">
              <a:rPr lang="en-US" smtClean="0"/>
              <a:pPr/>
              <a:t>2/2/2024</a:t>
            </a:fld>
            <a:endParaRPr lang="en-US"/>
          </a:p>
        </p:txBody>
      </p:sp>
      <p:sp>
        <p:nvSpPr>
          <p:cNvPr id="15" name="Slide Number Placeholder 14"/>
          <p:cNvSpPr>
            <a:spLocks noGrp="1"/>
          </p:cNvSpPr>
          <p:nvPr>
            <p:ph type="sldNum" sz="quarter" idx="11"/>
          </p:nvPr>
        </p:nvSpPr>
        <p:spPr/>
        <p:txBody>
          <a:bodyPr/>
          <a:lstStyle/>
          <a:p>
            <a:fld id="{B6F15528-21DE-4FAA-801E-634DDDAF4B2B}" type="slidenum">
              <a:rPr lang="en-US" smtClean="0"/>
              <a:pPr/>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Date Placeholder 6"/>
          <p:cNvSpPr>
            <a:spLocks noGrp="1"/>
          </p:cNvSpPr>
          <p:nvPr>
            <p:ph type="dt" sz="half" idx="10"/>
          </p:nvPr>
        </p:nvSpPr>
        <p:spPr/>
        <p:txBody>
          <a:bodyPr/>
          <a:lstStyle/>
          <a:p>
            <a:fld id="{1D8BD707-D9CF-40AE-B4C6-C98DA3205C09}" type="datetimeFigureOut">
              <a:rPr lang="en-US" smtClean="0"/>
              <a:pPr/>
              <a:t>2/2/2024</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2/2/2024</a:t>
            </a:fld>
            <a:endParaRPr lang="en-US"/>
          </a:p>
        </p:txBody>
      </p:sp>
      <p:sp>
        <p:nvSpPr>
          <p:cNvPr id="6" name="Slide Number Placeholder 5"/>
          <p:cNvSpPr>
            <a:spLocks noGrp="1"/>
          </p:cNvSpPr>
          <p:nvPr>
            <p:ph type="sldNum" sz="quarter" idx="11"/>
          </p:nvPr>
        </p:nvSpPr>
        <p:spPr/>
        <p:txBody>
          <a:bodyPr/>
          <a:lstStyle/>
          <a:p>
            <a:fld id="{B6F15528-21DE-4FAA-801E-634DDDAF4B2B}" type="slidenum">
              <a:rPr lang="en-US" smtClean="0"/>
              <a:pPr/>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1D8BD707-D9CF-40AE-B4C6-C98DA3205C09}" type="datetimeFigureOut">
              <a:rPr lang="en-US" smtClean="0"/>
              <a:pPr/>
              <a:t>2/2/2024</a:t>
            </a:fld>
            <a:endParaRPr lang="en-US"/>
          </a:p>
        </p:txBody>
      </p:sp>
      <p:sp>
        <p:nvSpPr>
          <p:cNvPr id="16" name="Slide Number Placeholder 15"/>
          <p:cNvSpPr>
            <a:spLocks noGrp="1"/>
          </p:cNvSpPr>
          <p:nvPr>
            <p:ph type="sldNum" sz="quarter" idx="11"/>
          </p:nvPr>
        </p:nvSpPr>
        <p:spPr/>
        <p:txBody>
          <a:bodyPr/>
          <a:lstStyle/>
          <a:p>
            <a:fld id="{B6F15528-21DE-4FAA-801E-634DDDAF4B2B}"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1" name="Title 10"/>
          <p:cNvSpPr>
            <a:spLocks noGrp="1"/>
          </p:cNvSpPr>
          <p:nvPr>
            <p:ph type="title"/>
          </p:nvPr>
        </p:nvSpPr>
        <p:spPr/>
        <p:txBody>
          <a:bodyPr/>
          <a:lstStyle/>
          <a:p>
            <a:r>
              <a:rPr lang="en-US"/>
              <a:t>Click to edit Master title style</a:t>
            </a:r>
          </a:p>
        </p:txBody>
      </p:sp>
      <p:sp>
        <p:nvSpPr>
          <p:cNvPr id="13" name="Date Placeholder 12"/>
          <p:cNvSpPr>
            <a:spLocks noGrp="1"/>
          </p:cNvSpPr>
          <p:nvPr>
            <p:ph type="dt" sz="half" idx="10"/>
          </p:nvPr>
        </p:nvSpPr>
        <p:spPr/>
        <p:txBody>
          <a:bodyPr/>
          <a:lstStyle/>
          <a:p>
            <a:fld id="{1D8BD707-D9CF-40AE-B4C6-C98DA3205C09}" type="datetimeFigureOut">
              <a:rPr lang="en-US" smtClean="0"/>
              <a:pPr/>
              <a:t>2/2/2024</a:t>
            </a:fld>
            <a:endParaRPr lang="en-US"/>
          </a:p>
        </p:txBody>
      </p:sp>
      <p:sp>
        <p:nvSpPr>
          <p:cNvPr id="14" name="Slide Number Placeholder 13"/>
          <p:cNvSpPr>
            <a:spLocks noGrp="1"/>
          </p:cNvSpPr>
          <p:nvPr>
            <p:ph type="sldNum" sz="quarter" idx="11"/>
          </p:nvPr>
        </p:nvSpPr>
        <p:spPr/>
        <p:txBody>
          <a:bodyPr/>
          <a:lstStyle/>
          <a:p>
            <a:fld id="{B6F15528-21DE-4FAA-801E-634DDDAF4B2B}" type="slidenum">
              <a:rPr lang="en-US" smtClean="0"/>
              <a:pPr/>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1D8BD707-D9CF-40AE-B4C6-C98DA3205C09}" type="datetimeFigureOut">
              <a:rPr lang="en-US" smtClean="0"/>
              <a:pPr/>
              <a:t>2/2/2024</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717964"/>
            <a:ext cx="8382000" cy="4724400"/>
          </a:xfrm>
        </p:spPr>
        <p:txBody>
          <a:bodyPr>
            <a:normAutofit/>
          </a:bodyPr>
          <a:lstStyle/>
          <a:p>
            <a:pPr marL="0" indent="0">
              <a:buNone/>
            </a:pPr>
            <a:r>
              <a:rPr lang="en-US" sz="2800" b="1" dirty="0">
                <a:solidFill>
                  <a:srgbClr val="92D050"/>
                </a:solidFill>
              </a:rPr>
              <a:t>Do Now: </a:t>
            </a:r>
            <a:r>
              <a:rPr lang="en-US" sz="2800" b="1" dirty="0"/>
              <a:t>What are the benefits of home ownership, compared to renting?</a:t>
            </a:r>
            <a:endParaRPr lang="en-US" sz="2800" b="1" dirty="0">
              <a:solidFill>
                <a:srgbClr val="92D050"/>
              </a:solidFill>
            </a:endParaRPr>
          </a:p>
          <a:p>
            <a:pPr marL="0" indent="0">
              <a:buNone/>
            </a:pPr>
            <a:endParaRPr lang="en-US" sz="2800" b="1" dirty="0"/>
          </a:p>
          <a:p>
            <a:pPr marL="457200" indent="-457200">
              <a:buFont typeface="+mj-lt"/>
              <a:buAutoNum type="arabicPeriod"/>
            </a:pPr>
            <a:r>
              <a:rPr lang="en-US" sz="2800" dirty="0"/>
              <a:t>Lesson/ discussion </a:t>
            </a:r>
          </a:p>
          <a:p>
            <a:pPr marL="457200" indent="-457200">
              <a:buFont typeface="+mj-lt"/>
              <a:buAutoNum type="arabicPeriod"/>
            </a:pPr>
            <a:r>
              <a:rPr lang="en-US" sz="2800" dirty="0"/>
              <a:t>Lab time</a:t>
            </a:r>
          </a:p>
          <a:p>
            <a:pPr marL="457200" indent="-457200">
              <a:buFont typeface="+mj-lt"/>
              <a:buAutoNum type="arabicPeriod"/>
            </a:pPr>
            <a:r>
              <a:rPr lang="en-US" sz="2800" dirty="0"/>
              <a:t>Ticket out the door</a:t>
            </a:r>
          </a:p>
          <a:p>
            <a:pPr marL="457200" indent="-457200">
              <a:buFont typeface="+mj-lt"/>
              <a:buAutoNum type="arabicPeriod"/>
            </a:pPr>
            <a:endParaRPr lang="en-US" sz="2800" dirty="0"/>
          </a:p>
        </p:txBody>
      </p:sp>
      <p:sp>
        <p:nvSpPr>
          <p:cNvPr id="4" name="Title 3"/>
          <p:cNvSpPr>
            <a:spLocks noGrp="1"/>
          </p:cNvSpPr>
          <p:nvPr>
            <p:ph type="title"/>
          </p:nvPr>
        </p:nvSpPr>
        <p:spPr>
          <a:xfrm>
            <a:off x="304800" y="609600"/>
            <a:ext cx="8686800" cy="1295400"/>
          </a:xfrm>
        </p:spPr>
        <p:txBody>
          <a:bodyPr>
            <a:noAutofit/>
          </a:bodyPr>
          <a:lstStyle/>
          <a:p>
            <a:r>
              <a:rPr lang="en-US" sz="2800" b="1" dirty="0">
                <a:solidFill>
                  <a:srgbClr val="92D050"/>
                </a:solidFill>
              </a:rPr>
              <a:t>Learning Target: </a:t>
            </a:r>
            <a:r>
              <a:rPr lang="en-US" sz="2800" b="1" dirty="0">
                <a:effectLst/>
              </a:rPr>
              <a:t>I can draw and illustrate what each step of the House Purchasing Process looks like, and summarize the process used in order to purchase a house.</a:t>
            </a:r>
            <a:endParaRPr lang="en-US" sz="1200" b="1" dirty="0"/>
          </a:p>
        </p:txBody>
      </p:sp>
      <p:pic>
        <p:nvPicPr>
          <p:cNvPr id="1026" name="Picture 2" descr="http://www.radionz.co.nz/assets/news/55794/eight_col_15467435_m.jpg?145029869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4775" y="3352800"/>
            <a:ext cx="3654425" cy="2286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188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228600" y="0"/>
            <a:ext cx="8686800" cy="457200"/>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400" b="1" dirty="0">
                <a:solidFill>
                  <a:srgbClr val="92D050"/>
                </a:solidFill>
              </a:rPr>
              <a:t>Learning Target: </a:t>
            </a:r>
            <a:r>
              <a:rPr lang="en-US" sz="1400" b="1" dirty="0">
                <a:effectLst/>
              </a:rPr>
              <a:t>I can draw and illustrate what each step of the House Purchasing Process looks like, and summarize the process used in order to purchase a house.</a:t>
            </a:r>
            <a:endParaRPr lang="en-US" sz="800" b="1" dirty="0"/>
          </a:p>
        </p:txBody>
      </p:sp>
      <p:pic>
        <p:nvPicPr>
          <p:cNvPr id="4098" name="Picture 2" descr="15 Year vs 30 Year Mortgage Calculator: Calculate Current 15yr FRM or 30yr  Monthly Fixed Rate Mortgage Refinance Payments">
            <a:extLst>
              <a:ext uri="{FF2B5EF4-FFF2-40B4-BE49-F238E27FC236}">
                <a16:creationId xmlns:a16="http://schemas.microsoft.com/office/drawing/2014/main" id="{3EC40ABB-7F87-410C-8C74-34BFB13B46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57200"/>
            <a:ext cx="6019800" cy="6372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538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228600" y="0"/>
            <a:ext cx="8686800" cy="457200"/>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400" b="1" dirty="0">
                <a:solidFill>
                  <a:srgbClr val="92D050"/>
                </a:solidFill>
              </a:rPr>
              <a:t>Learning Target: </a:t>
            </a:r>
            <a:r>
              <a:rPr lang="en-US" sz="1400" b="1" dirty="0">
                <a:effectLst/>
              </a:rPr>
              <a:t>I can draw and illustrate what each step of the House Purchasing Process looks like, and summarize the process used in order to purchase a house.</a:t>
            </a:r>
            <a:endParaRPr lang="en-US" sz="800" b="1" dirty="0"/>
          </a:p>
        </p:txBody>
      </p:sp>
      <p:pic>
        <p:nvPicPr>
          <p:cNvPr id="2050" name="Picture 2" descr="15 Year vs 30 Year Mortgage Calculator: Calculate Current 15yr FRM or 30yr  Monthly Fixed Rate Mortgage Refinance Payments">
            <a:extLst>
              <a:ext uri="{FF2B5EF4-FFF2-40B4-BE49-F238E27FC236}">
                <a16:creationId xmlns:a16="http://schemas.microsoft.com/office/drawing/2014/main" id="{2CE88459-DC2B-BB09-05C3-3B9470C90E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4537" y="457200"/>
            <a:ext cx="5114925" cy="6373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027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228600" y="76200"/>
            <a:ext cx="8686800" cy="838200"/>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b="1" dirty="0">
                <a:solidFill>
                  <a:srgbClr val="92D050"/>
                </a:solidFill>
              </a:rPr>
              <a:t>Learning Target: </a:t>
            </a:r>
            <a:r>
              <a:rPr lang="en-US" sz="1800" b="1" dirty="0">
                <a:effectLst/>
              </a:rPr>
              <a:t>I can draw and illustrate what each step of the House Purchasing Process looks like, and summarize the process used in order to purchase a house.</a:t>
            </a:r>
            <a:endParaRPr lang="en-US" sz="1000" b="1" dirty="0"/>
          </a:p>
        </p:txBody>
      </p:sp>
      <p:pic>
        <p:nvPicPr>
          <p:cNvPr id="3074" name="Picture 2" descr="A 15-Year Mortgage Versus a 30-Year Mortgage: Which Is Right for You? - AAA  Living">
            <a:extLst>
              <a:ext uri="{FF2B5EF4-FFF2-40B4-BE49-F238E27FC236}">
                <a16:creationId xmlns:a16="http://schemas.microsoft.com/office/drawing/2014/main" id="{D812E450-BFEF-4A66-9AA8-9D4EF09A70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9144000" cy="5681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745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228600" y="0"/>
            <a:ext cx="8686800" cy="1295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a:solidFill>
                  <a:srgbClr val="92D050"/>
                </a:solidFill>
              </a:rPr>
              <a:t>Learning Target: </a:t>
            </a:r>
            <a:r>
              <a:rPr lang="en-US" sz="2400" b="1" dirty="0">
                <a:effectLst/>
              </a:rPr>
              <a:t>I can draw and illustrate what each step of the House Purchasing Process looks like, and summarize the process used in order to purchase a house.</a:t>
            </a:r>
            <a:endParaRPr lang="en-US" sz="1100" b="1" dirty="0"/>
          </a:p>
        </p:txBody>
      </p:sp>
      <p:pic>
        <p:nvPicPr>
          <p:cNvPr id="2050" name="Picture 2" descr="What Is a 15-Year Fixed-Rate Mortgage? | RamseySolutions.com">
            <a:extLst>
              <a:ext uri="{FF2B5EF4-FFF2-40B4-BE49-F238E27FC236}">
                <a16:creationId xmlns:a16="http://schemas.microsoft.com/office/drawing/2014/main" id="{84233FBB-B55E-4DE7-889A-22F8300A20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03387"/>
            <a:ext cx="9144000" cy="4087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6762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228600" y="112902"/>
            <a:ext cx="8686800"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b="1" dirty="0">
                <a:solidFill>
                  <a:srgbClr val="92D050"/>
                </a:solidFill>
              </a:rPr>
              <a:t>Learning Target: </a:t>
            </a:r>
            <a:r>
              <a:rPr lang="en-US" sz="1600" b="1" dirty="0">
                <a:effectLst/>
              </a:rPr>
              <a:t>I can draw and illustrate what each step of the House Purchasing Process looks like, and summarize the process used in order to purchase a house.</a:t>
            </a:r>
            <a:endParaRPr lang="en-US" sz="900" b="1" dirty="0"/>
          </a:p>
        </p:txBody>
      </p:sp>
      <p:pic>
        <p:nvPicPr>
          <p:cNvPr id="3" name="Picture 2">
            <a:extLst>
              <a:ext uri="{FF2B5EF4-FFF2-40B4-BE49-F238E27FC236}">
                <a16:creationId xmlns:a16="http://schemas.microsoft.com/office/drawing/2014/main" id="{F794C930-DF41-4279-B886-E400BA5D8C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647700"/>
            <a:ext cx="4876800" cy="6096000"/>
          </a:xfrm>
          <a:prstGeom prst="rect">
            <a:avLst/>
          </a:prstGeom>
        </p:spPr>
      </p:pic>
    </p:spTree>
    <p:extLst>
      <p:ext uri="{BB962C8B-B14F-4D97-AF65-F5344CB8AC3E}">
        <p14:creationId xmlns:p14="http://schemas.microsoft.com/office/powerpoint/2010/main" val="3958740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228600" y="112902"/>
            <a:ext cx="8686800"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b="1" dirty="0">
                <a:solidFill>
                  <a:srgbClr val="92D050"/>
                </a:solidFill>
              </a:rPr>
              <a:t>Learning Target: </a:t>
            </a:r>
            <a:r>
              <a:rPr lang="en-US" sz="1600" b="1" dirty="0">
                <a:effectLst/>
              </a:rPr>
              <a:t>I can draw and illustrate what each step of the House Purchasing Process looks like, and summarize the process used in order to purchase a house.</a:t>
            </a:r>
            <a:endParaRPr lang="en-US" sz="900" b="1" dirty="0"/>
          </a:p>
        </p:txBody>
      </p:sp>
      <p:pic>
        <p:nvPicPr>
          <p:cNvPr id="1026" name="Picture 2" descr="15-Year vs. 30-Year Mortgage: What's the Difference? | RamseySolutions.com">
            <a:extLst>
              <a:ext uri="{FF2B5EF4-FFF2-40B4-BE49-F238E27FC236}">
                <a16:creationId xmlns:a16="http://schemas.microsoft.com/office/drawing/2014/main" id="{0AC651E6-E061-7CBD-49DC-BE65D4CA27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9700" y="665282"/>
            <a:ext cx="6324600" cy="6192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8255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66800" y="2806930"/>
            <a:ext cx="6096000" cy="3657599"/>
          </a:xfrm>
        </p:spPr>
        <p:txBody>
          <a:bodyPr/>
          <a:lstStyle/>
          <a:p>
            <a:r>
              <a:rPr lang="en-US" dirty="0">
                <a:effectLst/>
              </a:rPr>
              <a:t>Lenders will arrange for an appraiser to provide an independent estimate of the value of the house you are buying. The appraiser is a member of a third party company and is not directly associated with the lender. The appraisal will let all the parties involved know that you are paying a fair price for the home.</a:t>
            </a:r>
          </a:p>
        </p:txBody>
      </p:sp>
      <p:sp>
        <p:nvSpPr>
          <p:cNvPr id="3" name="Title 2"/>
          <p:cNvSpPr>
            <a:spLocks noGrp="1"/>
          </p:cNvSpPr>
          <p:nvPr>
            <p:ph type="title"/>
          </p:nvPr>
        </p:nvSpPr>
        <p:spPr>
          <a:xfrm>
            <a:off x="246611" y="2820785"/>
            <a:ext cx="7543800" cy="914400"/>
          </a:xfrm>
        </p:spPr>
        <p:txBody>
          <a:bodyPr/>
          <a:lstStyle/>
          <a:p>
            <a:r>
              <a:rPr lang="en-US" dirty="0">
                <a:effectLst/>
              </a:rPr>
              <a:t>Step 8: Have the Home Appraised</a:t>
            </a:r>
            <a:br>
              <a:rPr lang="en-US" dirty="0">
                <a:effectLst/>
              </a:rPr>
            </a:br>
            <a:endParaRPr lang="en-US" dirty="0"/>
          </a:p>
        </p:txBody>
      </p:sp>
      <p:sp>
        <p:nvSpPr>
          <p:cNvPr id="4" name="Title 3"/>
          <p:cNvSpPr txBox="1">
            <a:spLocks/>
          </p:cNvSpPr>
          <p:nvPr/>
        </p:nvSpPr>
        <p:spPr>
          <a:xfrm>
            <a:off x="228600" y="0"/>
            <a:ext cx="8686800" cy="1295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a:solidFill>
                  <a:srgbClr val="92D050"/>
                </a:solidFill>
              </a:rPr>
              <a:t>Learning Target: </a:t>
            </a:r>
            <a:r>
              <a:rPr lang="en-US" sz="2400" b="1" dirty="0">
                <a:effectLst/>
              </a:rPr>
              <a:t>I can draw and illustrate what each step of the House Purchasing Process looks like, and summarize the process used in order to purchase a house.</a:t>
            </a:r>
            <a:endParaRPr lang="en-US" sz="1100" b="1" dirty="0"/>
          </a:p>
        </p:txBody>
      </p:sp>
    </p:spTree>
    <p:extLst>
      <p:ext uri="{BB962C8B-B14F-4D97-AF65-F5344CB8AC3E}">
        <p14:creationId xmlns:p14="http://schemas.microsoft.com/office/powerpoint/2010/main" val="1765613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66800" y="2806930"/>
            <a:ext cx="6096000" cy="3657599"/>
          </a:xfrm>
        </p:spPr>
        <p:txBody>
          <a:bodyPr/>
          <a:lstStyle/>
          <a:p>
            <a:r>
              <a:rPr lang="en-US" dirty="0">
                <a:effectLst/>
              </a:rPr>
              <a:t>As you can imagine, there is a lot of paperwork involved in buying a house. Your lender will arrange for a title company to handle all of the paperwork and make sure that the seller is the rightful owner of the house you are buying.</a:t>
            </a:r>
          </a:p>
        </p:txBody>
      </p:sp>
      <p:sp>
        <p:nvSpPr>
          <p:cNvPr id="3" name="Title 2"/>
          <p:cNvSpPr>
            <a:spLocks noGrp="1"/>
          </p:cNvSpPr>
          <p:nvPr>
            <p:ph type="title"/>
          </p:nvPr>
        </p:nvSpPr>
        <p:spPr>
          <a:xfrm>
            <a:off x="246611" y="2820785"/>
            <a:ext cx="7543800" cy="914400"/>
          </a:xfrm>
        </p:spPr>
        <p:txBody>
          <a:bodyPr/>
          <a:lstStyle/>
          <a:p>
            <a:r>
              <a:rPr lang="en-US" dirty="0">
                <a:effectLst/>
              </a:rPr>
              <a:t>Step 9: Coordinate the Paperwork</a:t>
            </a:r>
            <a:br>
              <a:rPr lang="en-US" dirty="0">
                <a:effectLst/>
              </a:rPr>
            </a:br>
            <a:endParaRPr lang="en-US" dirty="0"/>
          </a:p>
        </p:txBody>
      </p:sp>
      <p:sp>
        <p:nvSpPr>
          <p:cNvPr id="4" name="Title 3"/>
          <p:cNvSpPr txBox="1">
            <a:spLocks/>
          </p:cNvSpPr>
          <p:nvPr/>
        </p:nvSpPr>
        <p:spPr>
          <a:xfrm>
            <a:off x="228600" y="0"/>
            <a:ext cx="8686800" cy="1295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a:solidFill>
                  <a:srgbClr val="92D050"/>
                </a:solidFill>
              </a:rPr>
              <a:t>Learning Target: </a:t>
            </a:r>
            <a:r>
              <a:rPr lang="en-US" sz="2400" b="1" dirty="0">
                <a:effectLst/>
              </a:rPr>
              <a:t>I can draw and illustrate what each step of the House Purchasing Process looks like, and summarize the process used in order to purchase a house.</a:t>
            </a:r>
            <a:endParaRPr lang="en-US" sz="1100" b="1" dirty="0"/>
          </a:p>
        </p:txBody>
      </p:sp>
    </p:spTree>
    <p:extLst>
      <p:ext uri="{BB962C8B-B14F-4D97-AF65-F5344CB8AC3E}">
        <p14:creationId xmlns:p14="http://schemas.microsoft.com/office/powerpoint/2010/main" val="4000516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66800" y="2806930"/>
            <a:ext cx="6096000" cy="3657599"/>
          </a:xfrm>
        </p:spPr>
        <p:txBody>
          <a:bodyPr/>
          <a:lstStyle/>
          <a:p>
            <a:r>
              <a:rPr lang="en-US" dirty="0">
                <a:effectLst/>
              </a:rPr>
              <a:t>At closing, you will sign all of the paperwork required to complete the purchase, including your loan documents. It typically takes a couple of days for your loan to be funded after the paperwork is returned to the lender. Once the check is delivered to the seller, you are ready to move into your new home!</a:t>
            </a:r>
          </a:p>
        </p:txBody>
      </p:sp>
      <p:sp>
        <p:nvSpPr>
          <p:cNvPr id="3" name="Title 2"/>
          <p:cNvSpPr>
            <a:spLocks noGrp="1"/>
          </p:cNvSpPr>
          <p:nvPr>
            <p:ph type="title"/>
          </p:nvPr>
        </p:nvSpPr>
        <p:spPr>
          <a:xfrm>
            <a:off x="246611" y="2820785"/>
            <a:ext cx="7543800" cy="914400"/>
          </a:xfrm>
        </p:spPr>
        <p:txBody>
          <a:bodyPr/>
          <a:lstStyle/>
          <a:p>
            <a:r>
              <a:rPr lang="en-US" dirty="0">
                <a:effectLst/>
              </a:rPr>
              <a:t>Step 10: Close the Sale</a:t>
            </a:r>
            <a:br>
              <a:rPr lang="en-US" dirty="0">
                <a:effectLst/>
              </a:rPr>
            </a:br>
            <a:endParaRPr lang="en-US" dirty="0"/>
          </a:p>
        </p:txBody>
      </p:sp>
      <p:sp>
        <p:nvSpPr>
          <p:cNvPr id="4" name="Title 3"/>
          <p:cNvSpPr txBox="1">
            <a:spLocks/>
          </p:cNvSpPr>
          <p:nvPr/>
        </p:nvSpPr>
        <p:spPr>
          <a:xfrm>
            <a:off x="228600" y="0"/>
            <a:ext cx="8686800" cy="1295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a:solidFill>
                  <a:srgbClr val="92D050"/>
                </a:solidFill>
              </a:rPr>
              <a:t>Learning Target: </a:t>
            </a:r>
            <a:r>
              <a:rPr lang="en-US" sz="2400" b="1" dirty="0">
                <a:effectLst/>
              </a:rPr>
              <a:t>I can draw and illustrate what each step of the House Purchasing Process looks like, and summarize the process used in order to purchase a house.</a:t>
            </a:r>
            <a:endParaRPr lang="en-US" sz="1100" b="1" dirty="0"/>
          </a:p>
        </p:txBody>
      </p:sp>
    </p:spTree>
    <p:extLst>
      <p:ext uri="{BB962C8B-B14F-4D97-AF65-F5344CB8AC3E}">
        <p14:creationId xmlns:p14="http://schemas.microsoft.com/office/powerpoint/2010/main" val="2066256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371143"/>
            <a:ext cx="7924800" cy="2743199"/>
          </a:xfrm>
        </p:spPr>
        <p:txBody>
          <a:bodyPr>
            <a:normAutofit/>
          </a:bodyPr>
          <a:lstStyle/>
          <a:p>
            <a:pPr marL="18288" indent="0" algn="ctr">
              <a:buNone/>
            </a:pPr>
            <a:r>
              <a:rPr lang="en-US" sz="2800" dirty="0">
                <a:solidFill>
                  <a:srgbClr val="92D050"/>
                </a:solidFill>
                <a:effectLst/>
              </a:rPr>
              <a:t>Ticket out the door: </a:t>
            </a:r>
          </a:p>
          <a:p>
            <a:pPr marL="18288" indent="0" algn="ctr">
              <a:buNone/>
            </a:pPr>
            <a:r>
              <a:rPr lang="en-US" sz="2800" dirty="0">
                <a:effectLst/>
              </a:rPr>
              <a:t>Summarize the process needed to purchase a home.</a:t>
            </a:r>
            <a:endParaRPr lang="en-US" sz="2800" dirty="0">
              <a:solidFill>
                <a:srgbClr val="92D050"/>
              </a:solidFill>
              <a:effectLst/>
            </a:endParaRPr>
          </a:p>
        </p:txBody>
      </p:sp>
      <p:pic>
        <p:nvPicPr>
          <p:cNvPr id="1026" name="Picture 2" descr="C:\Users\2013511\AppData\Local\Microsoft\Windows\Temporary Internet Files\Content.IE5\FETSERJG\MP90040370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3962400"/>
            <a:ext cx="3234690" cy="258775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Users\2013511\AppData\Local\Microsoft\Windows\Temporary Internet Files\Content.IE5\XZ8QGB1Q\MC90042317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657" y="3352800"/>
            <a:ext cx="913943" cy="913943"/>
          </a:xfrm>
          <a:prstGeom prst="rect">
            <a:avLst/>
          </a:prstGeom>
          <a:noFill/>
          <a:extLst>
            <a:ext uri="{909E8E84-426E-40DD-AFC4-6F175D3DCCD1}">
              <a14:hiddenFill xmlns:a14="http://schemas.microsoft.com/office/drawing/2010/main">
                <a:solidFill>
                  <a:srgbClr val="FFFFFF"/>
                </a:solidFill>
              </a14:hiddenFill>
            </a:ext>
          </a:extLst>
        </p:spPr>
      </p:pic>
      <p:sp>
        <p:nvSpPr>
          <p:cNvPr id="8" name="Title 3"/>
          <p:cNvSpPr txBox="1">
            <a:spLocks/>
          </p:cNvSpPr>
          <p:nvPr/>
        </p:nvSpPr>
        <p:spPr>
          <a:xfrm>
            <a:off x="228600" y="0"/>
            <a:ext cx="8686800" cy="1295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a:solidFill>
                  <a:srgbClr val="92D050"/>
                </a:solidFill>
              </a:rPr>
              <a:t>Learning Target: </a:t>
            </a:r>
            <a:r>
              <a:rPr lang="en-US" sz="2400" b="1" dirty="0">
                <a:effectLst/>
              </a:rPr>
              <a:t>I can draw and illustrate what each step of the House Purchasing Process looks like, and summarize the process used in order to purchase a house.</a:t>
            </a:r>
            <a:endParaRPr lang="en-US" sz="1100" b="1" dirty="0"/>
          </a:p>
        </p:txBody>
      </p:sp>
    </p:spTree>
    <p:extLst>
      <p:ext uri="{BB962C8B-B14F-4D97-AF65-F5344CB8AC3E}">
        <p14:creationId xmlns:p14="http://schemas.microsoft.com/office/powerpoint/2010/main" val="3738598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66800" y="2806930"/>
            <a:ext cx="6096000" cy="3657599"/>
          </a:xfrm>
        </p:spPr>
        <p:txBody>
          <a:bodyPr/>
          <a:lstStyle/>
          <a:p>
            <a:r>
              <a:rPr lang="en-US" dirty="0">
                <a:effectLst/>
              </a:rPr>
              <a:t>As soon as you can, start reading Web sites, newspapers, and magazines that have real estate listings. Make a note of particular homes you are interested in and see how long they stay on the market. Also, note any changes in asking prices. This will give you a sense of the housing trends in specific areas.</a:t>
            </a:r>
          </a:p>
        </p:txBody>
      </p:sp>
      <p:sp>
        <p:nvSpPr>
          <p:cNvPr id="3" name="Title 2"/>
          <p:cNvSpPr>
            <a:spLocks noGrp="1"/>
          </p:cNvSpPr>
          <p:nvPr>
            <p:ph type="title"/>
          </p:nvPr>
        </p:nvSpPr>
        <p:spPr>
          <a:xfrm>
            <a:off x="246611" y="2820785"/>
            <a:ext cx="7543800" cy="914400"/>
          </a:xfrm>
        </p:spPr>
        <p:txBody>
          <a:bodyPr/>
          <a:lstStyle/>
          <a:p>
            <a:r>
              <a:rPr lang="en-US" dirty="0">
                <a:effectLst/>
              </a:rPr>
              <a:t>Step 1: Start Your Research Early</a:t>
            </a:r>
            <a:br>
              <a:rPr lang="en-US" dirty="0">
                <a:effectLst/>
              </a:rPr>
            </a:br>
            <a:endParaRPr lang="en-US" dirty="0"/>
          </a:p>
        </p:txBody>
      </p:sp>
      <p:sp>
        <p:nvSpPr>
          <p:cNvPr id="4" name="Title 3"/>
          <p:cNvSpPr txBox="1">
            <a:spLocks/>
          </p:cNvSpPr>
          <p:nvPr/>
        </p:nvSpPr>
        <p:spPr>
          <a:xfrm>
            <a:off x="228600" y="0"/>
            <a:ext cx="8686800" cy="1295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a:solidFill>
                  <a:srgbClr val="92D050"/>
                </a:solidFill>
              </a:rPr>
              <a:t>Learning Target: </a:t>
            </a:r>
            <a:r>
              <a:rPr lang="en-US" sz="2400" b="1" dirty="0">
                <a:effectLst/>
              </a:rPr>
              <a:t>I can draw and illustrate what each step of the House Purchasing Process looks like, and summarize the process used in order to purchase a house.</a:t>
            </a:r>
            <a:endParaRPr lang="en-US" sz="1100" b="1" dirty="0"/>
          </a:p>
        </p:txBody>
      </p:sp>
    </p:spTree>
    <p:extLst>
      <p:ext uri="{BB962C8B-B14F-4D97-AF65-F5344CB8AC3E}">
        <p14:creationId xmlns:p14="http://schemas.microsoft.com/office/powerpoint/2010/main" val="416310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3000" y="3124200"/>
            <a:ext cx="6096000" cy="3657599"/>
          </a:xfrm>
        </p:spPr>
        <p:txBody>
          <a:bodyPr/>
          <a:lstStyle/>
          <a:p>
            <a:r>
              <a:rPr lang="en-US" dirty="0">
                <a:effectLst/>
              </a:rPr>
              <a:t>Lenders generally recommend that people look for homes that cost no more than three to five times their annual household income if the home buyers plan to make a 20% down payment and have a moderate amount of other debt.</a:t>
            </a:r>
          </a:p>
        </p:txBody>
      </p:sp>
      <p:sp>
        <p:nvSpPr>
          <p:cNvPr id="3" name="Title 2"/>
          <p:cNvSpPr>
            <a:spLocks noGrp="1"/>
          </p:cNvSpPr>
          <p:nvPr>
            <p:ph type="title"/>
          </p:nvPr>
        </p:nvSpPr>
        <p:spPr>
          <a:xfrm>
            <a:off x="228600" y="3721329"/>
            <a:ext cx="7543800" cy="914400"/>
          </a:xfrm>
        </p:spPr>
        <p:txBody>
          <a:bodyPr/>
          <a:lstStyle/>
          <a:p>
            <a:r>
              <a:rPr lang="en-US" dirty="0">
                <a:effectLst/>
              </a:rPr>
              <a:t>Step 2: Determine How Much House You Can Afford</a:t>
            </a:r>
            <a:br>
              <a:rPr lang="en-US" dirty="0">
                <a:effectLst/>
              </a:rPr>
            </a:br>
            <a:endParaRPr lang="en-US" dirty="0"/>
          </a:p>
        </p:txBody>
      </p:sp>
      <p:sp>
        <p:nvSpPr>
          <p:cNvPr id="4" name="Title 3"/>
          <p:cNvSpPr txBox="1">
            <a:spLocks/>
          </p:cNvSpPr>
          <p:nvPr/>
        </p:nvSpPr>
        <p:spPr>
          <a:xfrm>
            <a:off x="228600" y="0"/>
            <a:ext cx="8686800" cy="1295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a:solidFill>
                  <a:srgbClr val="92D050"/>
                </a:solidFill>
              </a:rPr>
              <a:t>Learning Target: </a:t>
            </a:r>
            <a:r>
              <a:rPr lang="en-US" sz="2400" b="1" dirty="0">
                <a:effectLst/>
              </a:rPr>
              <a:t>I can draw and illustrate what each step of the House Purchasing Process looks like, and summarize the process used in order to purchase a house.</a:t>
            </a:r>
            <a:endParaRPr lang="en-US" sz="1100" b="1" dirty="0"/>
          </a:p>
        </p:txBody>
      </p:sp>
    </p:spTree>
    <p:extLst>
      <p:ext uri="{BB962C8B-B14F-4D97-AF65-F5344CB8AC3E}">
        <p14:creationId xmlns:p14="http://schemas.microsoft.com/office/powerpoint/2010/main" val="2519343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3000" y="3469105"/>
            <a:ext cx="6096000" cy="4038599"/>
          </a:xfrm>
        </p:spPr>
        <p:txBody>
          <a:bodyPr>
            <a:normAutofit fontScale="85000" lnSpcReduction="20000"/>
          </a:bodyPr>
          <a:lstStyle/>
          <a:p>
            <a:r>
              <a:rPr lang="en-US" dirty="0">
                <a:effectLst/>
              </a:rPr>
              <a:t>Before you start looking for a home, you will need to know how much you can actually spend. The best way to do that is to get prequalified for a mortgage. To get prequalified, you just need to provide some financial information to your mortgage banker, such as your income and the amount of savings and investments you have. Your lender will review this information and tell you how much we can lend you. This will tell you the price range of the homes you should be looking at. Later, you can get preapproved for credit, which involves providing your financial documents (W-2 statements, paycheck stubs, bank account statements, etc.) so your lender can verify your financial status and credit.</a:t>
            </a:r>
          </a:p>
          <a:p>
            <a:br>
              <a:rPr lang="en-US" dirty="0"/>
            </a:br>
            <a:endParaRPr lang="en-US" dirty="0">
              <a:effectLst/>
            </a:endParaRPr>
          </a:p>
        </p:txBody>
      </p:sp>
      <p:sp>
        <p:nvSpPr>
          <p:cNvPr id="3" name="Title 2"/>
          <p:cNvSpPr>
            <a:spLocks noGrp="1"/>
          </p:cNvSpPr>
          <p:nvPr>
            <p:ph type="title"/>
          </p:nvPr>
        </p:nvSpPr>
        <p:spPr>
          <a:xfrm>
            <a:off x="228600" y="3505200"/>
            <a:ext cx="7543800" cy="914400"/>
          </a:xfrm>
        </p:spPr>
        <p:txBody>
          <a:bodyPr/>
          <a:lstStyle/>
          <a:p>
            <a:r>
              <a:rPr lang="en-US" dirty="0">
                <a:effectLst/>
              </a:rPr>
              <a:t>Step 3: Get Prequalified and Preapproved for credit for Your Mortgage</a:t>
            </a:r>
            <a:br>
              <a:rPr lang="en-US" dirty="0">
                <a:effectLst/>
              </a:rPr>
            </a:br>
            <a:endParaRPr lang="en-US" dirty="0"/>
          </a:p>
        </p:txBody>
      </p:sp>
      <p:sp>
        <p:nvSpPr>
          <p:cNvPr id="4" name="Title 3"/>
          <p:cNvSpPr txBox="1">
            <a:spLocks/>
          </p:cNvSpPr>
          <p:nvPr/>
        </p:nvSpPr>
        <p:spPr>
          <a:xfrm>
            <a:off x="228600" y="0"/>
            <a:ext cx="8686800" cy="1295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a:solidFill>
                  <a:srgbClr val="92D050"/>
                </a:solidFill>
              </a:rPr>
              <a:t>Learning Target: </a:t>
            </a:r>
            <a:r>
              <a:rPr lang="en-US" sz="2400" b="1" dirty="0">
                <a:effectLst/>
              </a:rPr>
              <a:t>I can draw and illustrate what each step of the House Purchasing Process looks like, and summarize the process used in order to purchase a house.</a:t>
            </a:r>
            <a:endParaRPr lang="en-US" sz="1100" b="1" dirty="0"/>
          </a:p>
        </p:txBody>
      </p:sp>
    </p:spTree>
    <p:extLst>
      <p:ext uri="{BB962C8B-B14F-4D97-AF65-F5344CB8AC3E}">
        <p14:creationId xmlns:p14="http://schemas.microsoft.com/office/powerpoint/2010/main" val="886406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3000" y="3064042"/>
            <a:ext cx="6096000" cy="4038599"/>
          </a:xfrm>
        </p:spPr>
        <p:txBody>
          <a:bodyPr>
            <a:normAutofit/>
          </a:bodyPr>
          <a:lstStyle/>
          <a:p>
            <a:r>
              <a:rPr lang="en-US" dirty="0">
                <a:effectLst/>
              </a:rPr>
              <a:t>Real estate agents are important partners when you’re buying or selling a home. Real estate agents can provide you with helpful information on homes and neighborhoods that isn’t easily accessible to the public. Their knowledge of the home buying process, negotiating skills, and familiarity with the area you want to live in can be extremely valuable. And best of all, it doesn’t cost you anything to use an agent – they’re compensated from the commission paid by the seller of the house.</a:t>
            </a:r>
            <a:br>
              <a:rPr lang="en-US" dirty="0"/>
            </a:br>
            <a:endParaRPr lang="en-US" dirty="0">
              <a:effectLst/>
            </a:endParaRPr>
          </a:p>
        </p:txBody>
      </p:sp>
      <p:sp>
        <p:nvSpPr>
          <p:cNvPr id="3" name="Title 2"/>
          <p:cNvSpPr>
            <a:spLocks noGrp="1"/>
          </p:cNvSpPr>
          <p:nvPr>
            <p:ph type="title"/>
          </p:nvPr>
        </p:nvSpPr>
        <p:spPr>
          <a:xfrm>
            <a:off x="228600" y="3011905"/>
            <a:ext cx="7543800" cy="914400"/>
          </a:xfrm>
        </p:spPr>
        <p:txBody>
          <a:bodyPr/>
          <a:lstStyle/>
          <a:p>
            <a:r>
              <a:rPr lang="en-US">
                <a:effectLst/>
              </a:rPr>
              <a:t>Step 4: Find the Right Real Estate Agent</a:t>
            </a:r>
            <a:br>
              <a:rPr lang="en-US" dirty="0">
                <a:effectLst/>
              </a:rPr>
            </a:br>
            <a:endParaRPr lang="en-US" dirty="0"/>
          </a:p>
        </p:txBody>
      </p:sp>
      <p:sp>
        <p:nvSpPr>
          <p:cNvPr id="4" name="Title 3"/>
          <p:cNvSpPr txBox="1">
            <a:spLocks/>
          </p:cNvSpPr>
          <p:nvPr/>
        </p:nvSpPr>
        <p:spPr>
          <a:xfrm>
            <a:off x="228600" y="0"/>
            <a:ext cx="8686800" cy="1295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a:solidFill>
                  <a:srgbClr val="92D050"/>
                </a:solidFill>
              </a:rPr>
              <a:t>Learning Target: </a:t>
            </a:r>
            <a:r>
              <a:rPr lang="en-US" sz="2400" b="1" dirty="0">
                <a:effectLst/>
              </a:rPr>
              <a:t>I can draw and illustrate what each step of the House Purchasing Process looks like, and summarize the process used in order to purchase a house.</a:t>
            </a:r>
            <a:endParaRPr lang="en-US" sz="1100" b="1" dirty="0"/>
          </a:p>
        </p:txBody>
      </p:sp>
    </p:spTree>
    <p:extLst>
      <p:ext uri="{BB962C8B-B14F-4D97-AF65-F5344CB8AC3E}">
        <p14:creationId xmlns:p14="http://schemas.microsoft.com/office/powerpoint/2010/main" val="2267929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3048001"/>
            <a:ext cx="8382000" cy="3809999"/>
          </a:xfrm>
        </p:spPr>
        <p:txBody>
          <a:bodyPr>
            <a:normAutofit fontScale="62500" lnSpcReduction="20000"/>
          </a:bodyPr>
          <a:lstStyle/>
          <a:p>
            <a:r>
              <a:rPr lang="en-US" dirty="0">
                <a:effectLst/>
              </a:rPr>
              <a:t>Start touring homes in your price range. You will see a lot of houses! It can be hard to remember everything about them, so you might want to take pictures or video to help you remember each home.</a:t>
            </a:r>
          </a:p>
          <a:p>
            <a:r>
              <a:rPr lang="en-US" dirty="0">
                <a:effectLst/>
              </a:rPr>
              <a:t>Make sure to check out the little details of each house. For example:</a:t>
            </a:r>
          </a:p>
          <a:p>
            <a:pPr fontAlgn="base"/>
            <a:r>
              <a:rPr lang="en-US" dirty="0">
                <a:effectLst/>
              </a:rPr>
              <a:t>Test the plumbing by running the shower to see how strong the water pressure is and how long it takes to get hot water</a:t>
            </a:r>
          </a:p>
          <a:p>
            <a:pPr fontAlgn="base"/>
            <a:r>
              <a:rPr lang="en-US" dirty="0">
                <a:effectLst/>
              </a:rPr>
              <a:t>Try the electrical system by turning switches on and off</a:t>
            </a:r>
          </a:p>
          <a:p>
            <a:pPr fontAlgn="base"/>
            <a:r>
              <a:rPr lang="en-US" dirty="0">
                <a:effectLst/>
              </a:rPr>
              <a:t>Open and close the windows and doors to see if they work properly</a:t>
            </a:r>
          </a:p>
          <a:p>
            <a:r>
              <a:rPr lang="en-US" dirty="0">
                <a:effectLst/>
              </a:rPr>
              <a:t>It’s also important to evaluate the neighborhood and make a note of things such as:</a:t>
            </a:r>
          </a:p>
          <a:p>
            <a:pPr fontAlgn="base"/>
            <a:r>
              <a:rPr lang="en-US" dirty="0">
                <a:effectLst/>
              </a:rPr>
              <a:t>Are the other homes on the block well maintained?</a:t>
            </a:r>
          </a:p>
          <a:p>
            <a:pPr fontAlgn="base"/>
            <a:r>
              <a:rPr lang="en-US" dirty="0">
                <a:effectLst/>
              </a:rPr>
              <a:t>How much traffic does the street get?</a:t>
            </a:r>
          </a:p>
          <a:p>
            <a:pPr fontAlgn="base"/>
            <a:r>
              <a:rPr lang="en-US" dirty="0">
                <a:effectLst/>
              </a:rPr>
              <a:t>Is there enough street parking for your family and visitors?</a:t>
            </a:r>
          </a:p>
          <a:p>
            <a:pPr fontAlgn="base"/>
            <a:r>
              <a:rPr lang="en-US" dirty="0">
                <a:effectLst/>
              </a:rPr>
              <a:t>Is it conveniently located near places of interest to you: schools, shopping centers, restaurants, parks, and public transportation?</a:t>
            </a:r>
          </a:p>
          <a:p>
            <a:r>
              <a:rPr lang="en-US" dirty="0">
                <a:effectLst/>
              </a:rPr>
              <a:t>Take as much time as you need to find the right home. Then work with your real estate agent to negotiate a fair offer based on the value of comparable homes in the same neighborhood. Once you and the seller have reached agreement on a price, the house will go into escrow, which is the period of time it takes to complete all of the remaining steps in the home buying process.</a:t>
            </a:r>
          </a:p>
        </p:txBody>
      </p:sp>
      <p:sp>
        <p:nvSpPr>
          <p:cNvPr id="3" name="Title 2"/>
          <p:cNvSpPr>
            <a:spLocks noGrp="1"/>
          </p:cNvSpPr>
          <p:nvPr>
            <p:ph type="title"/>
          </p:nvPr>
        </p:nvSpPr>
        <p:spPr>
          <a:xfrm>
            <a:off x="228600" y="3011905"/>
            <a:ext cx="7543800" cy="914400"/>
          </a:xfrm>
        </p:spPr>
        <p:txBody>
          <a:bodyPr/>
          <a:lstStyle/>
          <a:p>
            <a:r>
              <a:rPr lang="en-US" dirty="0">
                <a:effectLst/>
              </a:rPr>
              <a:t>Step 5: Shop for Your Home and Make an Offer</a:t>
            </a:r>
            <a:br>
              <a:rPr lang="en-US" dirty="0">
                <a:effectLst/>
              </a:rPr>
            </a:br>
            <a:endParaRPr lang="en-US" dirty="0"/>
          </a:p>
        </p:txBody>
      </p:sp>
      <p:sp>
        <p:nvSpPr>
          <p:cNvPr id="4" name="Title 3"/>
          <p:cNvSpPr txBox="1">
            <a:spLocks/>
          </p:cNvSpPr>
          <p:nvPr/>
        </p:nvSpPr>
        <p:spPr>
          <a:xfrm>
            <a:off x="228600" y="0"/>
            <a:ext cx="8686800" cy="1295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a:solidFill>
                  <a:srgbClr val="92D050"/>
                </a:solidFill>
              </a:rPr>
              <a:t>Learning Target: </a:t>
            </a:r>
            <a:r>
              <a:rPr lang="en-US" sz="2400" b="1" dirty="0">
                <a:effectLst/>
              </a:rPr>
              <a:t>I can draw and illustrate what each step of the House Purchasing Process looks like, and summarize the process used in order to purchase a house.</a:t>
            </a:r>
            <a:endParaRPr lang="en-US" sz="1100" b="1" dirty="0"/>
          </a:p>
        </p:txBody>
      </p:sp>
    </p:spTree>
    <p:extLst>
      <p:ext uri="{BB962C8B-B14F-4D97-AF65-F5344CB8AC3E}">
        <p14:creationId xmlns:p14="http://schemas.microsoft.com/office/powerpoint/2010/main" val="948765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3000" y="2953133"/>
            <a:ext cx="6096000" cy="3884814"/>
          </a:xfrm>
        </p:spPr>
        <p:txBody>
          <a:bodyPr>
            <a:normAutofit fontScale="85000" lnSpcReduction="20000"/>
          </a:bodyPr>
          <a:lstStyle/>
          <a:p>
            <a:r>
              <a:rPr lang="en-US" dirty="0">
                <a:effectLst/>
              </a:rPr>
              <a:t>Typically, purchase offers are contingent on a home inspection of the property to check for signs of structural damage or things that may need fixing. Your real estate agent usually will help you arrange to have this inspection conducted within a few days of your offer being accepted by the seller. This contingency protects you by giving you a chance to renegotiate your offer or withdraw it without penalty if the inspection reveals significant material damage.</a:t>
            </a:r>
          </a:p>
          <a:p>
            <a:r>
              <a:rPr lang="en-US" dirty="0">
                <a:effectLst/>
              </a:rPr>
              <a:t>Both you and the seller will receive a report on the home inspector’s findings. You can then decide if you want to ask the seller to fix anything on the property before closing the sale. Before the sale closes, you will have a walk-through of the house, which gives you the chance to confirm that any agreed-upon repairs have been made.</a:t>
            </a:r>
          </a:p>
          <a:p>
            <a:pPr marL="18288" indent="0">
              <a:buNone/>
            </a:pPr>
            <a:endParaRPr lang="en-US" dirty="0">
              <a:effectLst/>
            </a:endParaRPr>
          </a:p>
        </p:txBody>
      </p:sp>
      <p:sp>
        <p:nvSpPr>
          <p:cNvPr id="3" name="Title 2"/>
          <p:cNvSpPr>
            <a:spLocks noGrp="1"/>
          </p:cNvSpPr>
          <p:nvPr>
            <p:ph type="title"/>
          </p:nvPr>
        </p:nvSpPr>
        <p:spPr>
          <a:xfrm>
            <a:off x="246611" y="2820785"/>
            <a:ext cx="7543800" cy="914400"/>
          </a:xfrm>
        </p:spPr>
        <p:txBody>
          <a:bodyPr/>
          <a:lstStyle/>
          <a:p>
            <a:r>
              <a:rPr lang="en-US" dirty="0">
                <a:effectLst/>
              </a:rPr>
              <a:t>Step 6: Get a Home Inspection</a:t>
            </a:r>
            <a:br>
              <a:rPr lang="en-US" dirty="0">
                <a:effectLst/>
              </a:rPr>
            </a:br>
            <a:endParaRPr lang="en-US" dirty="0"/>
          </a:p>
        </p:txBody>
      </p:sp>
      <p:sp>
        <p:nvSpPr>
          <p:cNvPr id="4" name="Title 3"/>
          <p:cNvSpPr txBox="1">
            <a:spLocks/>
          </p:cNvSpPr>
          <p:nvPr/>
        </p:nvSpPr>
        <p:spPr>
          <a:xfrm>
            <a:off x="228600" y="0"/>
            <a:ext cx="8686800" cy="1295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a:solidFill>
                  <a:srgbClr val="92D050"/>
                </a:solidFill>
              </a:rPr>
              <a:t>Learning Target: </a:t>
            </a:r>
            <a:r>
              <a:rPr lang="en-US" sz="2400" b="1" dirty="0">
                <a:effectLst/>
              </a:rPr>
              <a:t>I can draw and illustrate what each step of the House Purchasing Process looks like, and summarize the process used in order to purchase a house.</a:t>
            </a:r>
            <a:endParaRPr lang="en-US" sz="1100" b="1" dirty="0"/>
          </a:p>
        </p:txBody>
      </p:sp>
    </p:spTree>
    <p:extLst>
      <p:ext uri="{BB962C8B-B14F-4D97-AF65-F5344CB8AC3E}">
        <p14:creationId xmlns:p14="http://schemas.microsoft.com/office/powerpoint/2010/main" val="4055650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3657600"/>
            <a:ext cx="8610600" cy="3047999"/>
          </a:xfrm>
        </p:spPr>
        <p:txBody>
          <a:bodyPr>
            <a:normAutofit lnSpcReduction="10000"/>
          </a:bodyPr>
          <a:lstStyle/>
          <a:p>
            <a:r>
              <a:rPr lang="en-US" dirty="0">
                <a:effectLst/>
              </a:rPr>
              <a:t>Lenders have a wide range of competitively priced loan programs and a reputation for exceptional customer service. You will have many questions when you are purchasing a home, and having one of our experienced, responsive mortgage bankers assist you can make the process much easier.</a:t>
            </a:r>
          </a:p>
          <a:p>
            <a:r>
              <a:rPr lang="en-US" dirty="0">
                <a:effectLst/>
              </a:rPr>
              <a:t>Every home buyer has their own priorities when choosing a mortgage. Some are interested in keeping their monthly payments as low as possible. Others are interested in making sure that their monthly payments never increase. And still others pick a loan based on the knowledge they will be moving again in just a few years.</a:t>
            </a:r>
          </a:p>
        </p:txBody>
      </p:sp>
      <p:sp>
        <p:nvSpPr>
          <p:cNvPr id="3" name="Title 2"/>
          <p:cNvSpPr>
            <a:spLocks noGrp="1"/>
          </p:cNvSpPr>
          <p:nvPr>
            <p:ph type="title"/>
          </p:nvPr>
        </p:nvSpPr>
        <p:spPr>
          <a:xfrm>
            <a:off x="228600" y="3505200"/>
            <a:ext cx="7543800" cy="914400"/>
          </a:xfrm>
        </p:spPr>
        <p:txBody>
          <a:bodyPr/>
          <a:lstStyle/>
          <a:p>
            <a:r>
              <a:rPr lang="en-US" dirty="0">
                <a:effectLst/>
              </a:rPr>
              <a:t>Step 7: Work with a Mortgage Banker to Select Your Loan</a:t>
            </a:r>
            <a:br>
              <a:rPr lang="en-US" dirty="0">
                <a:effectLst/>
              </a:rPr>
            </a:br>
            <a:endParaRPr lang="en-US" dirty="0"/>
          </a:p>
        </p:txBody>
      </p:sp>
      <p:sp>
        <p:nvSpPr>
          <p:cNvPr id="4" name="Title 3"/>
          <p:cNvSpPr txBox="1">
            <a:spLocks/>
          </p:cNvSpPr>
          <p:nvPr/>
        </p:nvSpPr>
        <p:spPr>
          <a:xfrm>
            <a:off x="228600" y="0"/>
            <a:ext cx="8686800" cy="1295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a:solidFill>
                  <a:srgbClr val="92D050"/>
                </a:solidFill>
              </a:rPr>
              <a:t>Learning Target: </a:t>
            </a:r>
            <a:r>
              <a:rPr lang="en-US" sz="2400" b="1" dirty="0">
                <a:effectLst/>
              </a:rPr>
              <a:t>I can draw and illustrate what each step of the House Purchasing Process looks like, and summarize the process used in order to purchase a house.</a:t>
            </a:r>
            <a:endParaRPr lang="en-US" sz="1100" b="1" dirty="0"/>
          </a:p>
        </p:txBody>
      </p:sp>
    </p:spTree>
    <p:extLst>
      <p:ext uri="{BB962C8B-B14F-4D97-AF65-F5344CB8AC3E}">
        <p14:creationId xmlns:p14="http://schemas.microsoft.com/office/powerpoint/2010/main" val="61022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228600" y="0"/>
            <a:ext cx="8686800" cy="1295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a:solidFill>
                  <a:srgbClr val="92D050"/>
                </a:solidFill>
              </a:rPr>
              <a:t>Learning Target: </a:t>
            </a:r>
            <a:r>
              <a:rPr lang="en-US" sz="2400" b="1" dirty="0">
                <a:effectLst/>
              </a:rPr>
              <a:t>I can draw and illustrate what each step of the House Purchasing Process looks like, and summarize the process used in order to purchase a house.</a:t>
            </a:r>
            <a:endParaRPr lang="en-US" sz="1100" b="1" dirty="0"/>
          </a:p>
        </p:txBody>
      </p:sp>
      <p:pic>
        <p:nvPicPr>
          <p:cNvPr id="1026" name="Picture 2" descr="15-Year vs. 30-Year Mortgages: Which is Better? - MidSouth Community  Federal Credit Union">
            <a:extLst>
              <a:ext uri="{FF2B5EF4-FFF2-40B4-BE49-F238E27FC236}">
                <a16:creationId xmlns:a16="http://schemas.microsoft.com/office/drawing/2014/main" id="{B240AF10-3264-47F2-A384-014F9494EF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9144000" cy="5068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3876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8107</TotalTime>
  <Words>1732</Words>
  <Application>Microsoft Office PowerPoint</Application>
  <PresentationFormat>On-screen Show (4:3)</PresentationFormat>
  <Paragraphs>60</Paragraphs>
  <Slides>19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Calibri</vt:lpstr>
      <vt:lpstr>Palatino Linotype</vt:lpstr>
      <vt:lpstr>Wingdings</vt:lpstr>
      <vt:lpstr>Elemental</vt:lpstr>
      <vt:lpstr>Learning Target: I can draw and illustrate what each step of the House Purchasing Process looks like, and summarize the process used in order to purchase a house.</vt:lpstr>
      <vt:lpstr>Step 1: Start Your Research Early </vt:lpstr>
      <vt:lpstr>Step 2: Determine How Much House You Can Afford </vt:lpstr>
      <vt:lpstr>Step 3: Get Prequalified and Preapproved for credit for Your Mortgage </vt:lpstr>
      <vt:lpstr>Step 4: Find the Right Real Estate Agent </vt:lpstr>
      <vt:lpstr>Step 5: Shop for Your Home and Make an Offer </vt:lpstr>
      <vt:lpstr>Step 6: Get a Home Inspection </vt:lpstr>
      <vt:lpstr>Step 7: Work with a Mortgage Banker to Select Your Loan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Step 8: Have the Home Appraised </vt:lpstr>
      <vt:lpstr>Step 9: Coordinate the Paperwork </vt:lpstr>
      <vt:lpstr>Step 10: Close the Sale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Target: Change password and login to personal account.</dc:title>
  <dc:creator>student34</dc:creator>
  <cp:lastModifiedBy>Poliszuk, Stephen C</cp:lastModifiedBy>
  <cp:revision>44</cp:revision>
  <dcterms:created xsi:type="dcterms:W3CDTF">2006-08-16T00:00:00Z</dcterms:created>
  <dcterms:modified xsi:type="dcterms:W3CDTF">2024-02-02T20:55:41Z</dcterms:modified>
</cp:coreProperties>
</file>